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5" r:id="rId4"/>
    <p:sldId id="257" r:id="rId5"/>
    <p:sldId id="276" r:id="rId6"/>
    <p:sldId id="262" r:id="rId7"/>
    <p:sldId id="286" r:id="rId8"/>
    <p:sldId id="287" r:id="rId9"/>
    <p:sldId id="290" r:id="rId10"/>
    <p:sldId id="291" r:id="rId11"/>
    <p:sldId id="277" r:id="rId12"/>
    <p:sldId id="278" r:id="rId13"/>
    <p:sldId id="279" r:id="rId14"/>
    <p:sldId id="284" r:id="rId15"/>
    <p:sldId id="273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50" autoAdjust="0"/>
  </p:normalViewPr>
  <p:slideViewPr>
    <p:cSldViewPr>
      <p:cViewPr>
        <p:scale>
          <a:sx n="60" d="100"/>
          <a:sy n="60" d="100"/>
        </p:scale>
        <p:origin x="-786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399D0-61C5-4E7E-9374-4FDEA122479A}" type="datetimeFigureOut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7566D-28CE-4447-9AE1-3EFE418E9C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050410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aseline="0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566D-28CE-4447-9AE1-3EFE418E9CD6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67734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566D-28CE-4447-9AE1-3EFE418E9CD6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31183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566D-28CE-4447-9AE1-3EFE418E9CD6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88062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566D-28CE-4447-9AE1-3EFE418E9CD6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14309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緩衝時間：直到系統邊界到達前，進入接管請求的時間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566D-28CE-4447-9AE1-3EFE418E9CD6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22768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環境越安全發生事故率越低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566D-28CE-4447-9AE1-3EFE418E9CD6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22768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566D-28CE-4447-9AE1-3EFE418E9CD6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31183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566D-28CE-4447-9AE1-3EFE418E9CD6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31183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566D-28CE-4447-9AE1-3EFE418E9CD6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13574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566D-28CE-4447-9AE1-3EFE418E9CD6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31183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566D-28CE-4447-9AE1-3EFE418E9CD6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31183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566D-28CE-4447-9AE1-3EFE418E9CD6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3118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B3E9BA-B4BC-41F8-92B9-639A441744C9}" type="datetime1">
              <a:rPr lang="fr-FR" altLang="zh-TW" smtClean="0"/>
              <a:pPr/>
              <a:t>21/10/2016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6DAA0-1423-469B-B52A-0B92D35EF053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="" xmlns:p14="http://schemas.microsoft.com/office/powerpoint/2010/main" val="137192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1CC4F3-7E65-4AB3-B2FE-4512475DE632}" type="datetime1">
              <a:rPr lang="fr-FR" altLang="zh-TW" smtClean="0"/>
              <a:pPr/>
              <a:t>21/10/2016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BA54A-AA00-4024-B203-8DE76176C8CB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="" xmlns:p14="http://schemas.microsoft.com/office/powerpoint/2010/main" val="366304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7E2C19-84A8-4499-9885-4B1D68E3ED6F}" type="datetime1">
              <a:rPr lang="fr-FR" altLang="zh-TW" smtClean="0"/>
              <a:pPr/>
              <a:t>21/10/2016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B2DBF-426E-4A58-BA51-2DA58CE376F5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="" xmlns:p14="http://schemas.microsoft.com/office/powerpoint/2010/main" val="133894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15419A-0A0E-4366-AD1A-C7C49DDA0056}" type="datetime1">
              <a:rPr lang="fr-FR" altLang="zh-TW" smtClean="0"/>
              <a:pPr/>
              <a:t>21/10/2016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B4256-061E-409D-BA95-C86840579AF8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="" xmlns:p14="http://schemas.microsoft.com/office/powerpoint/2010/main" val="2990496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B9AA69-9DDA-4A27-B1EE-A7FD601A409B}" type="datetime1">
              <a:rPr lang="fr-FR" altLang="zh-TW" smtClean="0"/>
              <a:pPr/>
              <a:t>21/10/2016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E3A1D-942C-4749-8E76-83E2DC813CF7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="" xmlns:p14="http://schemas.microsoft.com/office/powerpoint/2010/main" val="322855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F38435-0F77-42F4-B175-ED88BB775395}" type="datetime1">
              <a:rPr lang="fr-FR" altLang="zh-TW" smtClean="0"/>
              <a:pPr/>
              <a:t>21/10/2016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48F50-1105-48E7-BD9B-3CE31349221B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="" xmlns:p14="http://schemas.microsoft.com/office/powerpoint/2010/main" val="116515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896DE1-26D7-4C19-9265-CF59899AE67E}" type="datetime1">
              <a:rPr lang="fr-FR" altLang="zh-TW" smtClean="0"/>
              <a:pPr/>
              <a:t>21/10/2016</a:t>
            </a:fld>
            <a:endParaRPr lang="fr-FR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2B30F-441B-4C40-A8FB-664AC15ACDCB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="" xmlns:p14="http://schemas.microsoft.com/office/powerpoint/2010/main" val="256956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60B4E2-A215-4731-A6A1-D345C64CA29A}" type="datetime1">
              <a:rPr lang="fr-FR" altLang="zh-TW" smtClean="0"/>
              <a:pPr/>
              <a:t>21/10/2016</a:t>
            </a:fld>
            <a:endParaRPr lang="fr-FR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A9657-492B-47D2-8860-903DF8F27E54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="" xmlns:p14="http://schemas.microsoft.com/office/powerpoint/2010/main" val="204563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FE8E68-5234-4B7A-957A-EBAF25C6B598}" type="datetime1">
              <a:rPr lang="fr-FR" altLang="zh-TW" smtClean="0"/>
              <a:pPr/>
              <a:t>21/10/2016</a:t>
            </a:fld>
            <a:endParaRPr lang="fr-FR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5A84A-8FBC-45DA-AEB9-B9AE3B056EAC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="" xmlns:p14="http://schemas.microsoft.com/office/powerpoint/2010/main" val="147381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C3A843-2415-4170-82B3-49F171282895}" type="datetime1">
              <a:rPr lang="fr-FR" altLang="zh-TW" smtClean="0"/>
              <a:pPr/>
              <a:t>21/10/2016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E2149-8252-4F63-B107-DFAF16A6BB88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="" xmlns:p14="http://schemas.microsoft.com/office/powerpoint/2010/main" val="270909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2314BF-D81C-45A0-9186-D6457CFAFA49}" type="datetime1">
              <a:rPr lang="fr-FR" altLang="zh-TW" smtClean="0"/>
              <a:pPr/>
              <a:t>21/10/2016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6BC9F-6012-4568-931E-2838D6FBFFA3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="" xmlns:p14="http://schemas.microsoft.com/office/powerpoint/2010/main" val="2994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2B42B5F-B7C0-4152-BC27-CBF8E4058289}" type="datetime1">
              <a:rPr lang="fr-FR" altLang="zh-TW" smtClean="0"/>
              <a:pPr/>
              <a:t>21/10/2016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C427A22-07E3-4D24-A59D-15BF35C3CE0B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2263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TW" dirty="0"/>
              <a:t>Take-Over Requests for automated </a:t>
            </a:r>
            <a:r>
              <a:rPr lang="en-US" altLang="zh-TW" dirty="0" smtClean="0"/>
              <a:t>driving</a:t>
            </a:r>
            <a:endParaRPr lang="fr-FR" altLang="zh-TW" dirty="0" smtClean="0">
              <a:solidFill>
                <a:srgbClr val="40404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3574033"/>
            <a:ext cx="6400800" cy="1752600"/>
          </a:xfrm>
        </p:spPr>
        <p:txBody>
          <a:bodyPr>
            <a:noAutofit/>
          </a:bodyPr>
          <a:lstStyle/>
          <a:p>
            <a:r>
              <a:rPr lang="en-US" altLang="zh-TW" sz="2000" dirty="0"/>
              <a:t>Department of Organization and Human Resource Management, University of Ghana Business School, P.O. Box LG78, </a:t>
            </a:r>
            <a:r>
              <a:rPr lang="en-US" altLang="zh-TW" sz="2000" dirty="0" err="1"/>
              <a:t>Legon</a:t>
            </a:r>
            <a:r>
              <a:rPr lang="en-US" altLang="zh-TW" sz="2000" dirty="0"/>
              <a:t> Accra, Ghana</a:t>
            </a:r>
            <a:endParaRPr lang="fr-FR" altLang="zh-TW" sz="2000" dirty="0" smtClean="0">
              <a:solidFill>
                <a:srgbClr val="40404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283968" y="4726469"/>
            <a:ext cx="423377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期刊：</a:t>
            </a:r>
            <a:r>
              <a:rPr lang="en-US" altLang="zh-TW" dirty="0"/>
              <a:t>Transportation Research Part F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指導教授：柳永青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學生：林姝廷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華康中黑體外字集" panose="020B0509000000000000" pitchFamily="49" charset="-120"/>
              <a:ea typeface="華康中黑體外字集" panose="020B0509000000000000" pitchFamily="49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DAA0-1423-469B-B52A-0B92D35EF053}" type="slidenum">
              <a:rPr lang="fr-FR" altLang="zh-TW" smtClean="0"/>
              <a:pPr/>
              <a:t>1</a:t>
            </a:fld>
            <a:endParaRPr lang="fr-FR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1750" y="274638"/>
            <a:ext cx="6115050" cy="1143000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 smtClean="0">
                <a:solidFill>
                  <a:srgbClr val="404040"/>
                </a:solidFill>
              </a:rPr>
              <a:t>Method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66256" y="1113776"/>
            <a:ext cx="6696744" cy="5760640"/>
          </a:xfrm>
        </p:spPr>
        <p:txBody>
          <a:bodyPr rtlCol="0">
            <a:normAutofit/>
          </a:bodyPr>
          <a:lstStyle/>
          <a:p>
            <a:pPr marL="457200" lvl="1" indent="0">
              <a:buNone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TOR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策略的變化</a:t>
            </a:r>
          </a:p>
          <a:p>
            <a:pPr marL="0" indent="0">
              <a:buNone/>
            </a:pPr>
            <a:r>
              <a:rPr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測試條件：</a:t>
            </a:r>
            <a:endParaRPr lang="zh-TW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</a:t>
            </a:r>
            <a:r>
              <a:rPr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機整合：儀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錶板的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TOR</a:t>
            </a:r>
            <a:r>
              <a:rPr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訊息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</a:t>
            </a:r>
            <a:r>
              <a:rPr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到手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機上</a:t>
            </a:r>
            <a:r>
              <a:rPr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此時</a:t>
            </a:r>
            <a:r>
              <a:rPr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測驗會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淡出</a:t>
            </a:r>
            <a:r>
              <a:rPr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TOR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螢幕會淡入。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煞車衝擊：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TOR</a:t>
            </a:r>
            <a:r>
              <a:rPr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延遲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出現</a:t>
            </a:r>
            <a:r>
              <a:rPr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煞車衝擊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TOR</a:t>
            </a:r>
            <a:r>
              <a:rPr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變化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的條件：</a:t>
            </a:r>
          </a:p>
          <a:p>
            <a:pPr lvl="0"/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手機整合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無煞車衝擊</a:t>
            </a:r>
          </a:p>
          <a:p>
            <a:pPr lvl="0"/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手機整合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煞車衝擊</a:t>
            </a:r>
          </a:p>
          <a:p>
            <a:pPr lvl="0"/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無手機整合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無煞車擊</a:t>
            </a:r>
          </a:p>
          <a:p>
            <a:pPr lvl="0"/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無手機整合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煞車衝擊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zh-TW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4256-061E-409D-BA95-C86840579AF8}" type="slidenum">
              <a:rPr lang="fr-FR" altLang="zh-TW" smtClean="0"/>
              <a:pPr/>
              <a:t>10</a:t>
            </a:fld>
            <a:endParaRPr lang="fr-FR" altLang="zh-TW" dirty="0"/>
          </a:p>
        </p:txBody>
      </p:sp>
    </p:spTree>
    <p:extLst>
      <p:ext uri="{BB962C8B-B14F-4D97-AF65-F5344CB8AC3E}">
        <p14:creationId xmlns="" xmlns:p14="http://schemas.microsoft.com/office/powerpoint/2010/main" val="32816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altLang="zh-TW" dirty="0">
                <a:solidFill>
                  <a:srgbClr val="404040"/>
                </a:solidFill>
              </a:rPr>
              <a:t>Results</a:t>
            </a:r>
            <a:endParaRPr lang="fr-FR" altLang="zh-TW" dirty="0" smtClean="0">
              <a:solidFill>
                <a:srgbClr val="40404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7517432"/>
              </a:xfrm>
            </p:spPr>
            <p:txBody>
              <a:bodyPr rtlCol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40</a:t>
                </a:r>
                <a:r>
                  <a:rPr lang="zh-TW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位受測者都能夠在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TOR</a:t>
                </a:r>
                <a:r>
                  <a:rPr lang="zh-TW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呈現後，十秒內接管車輛的控制</a:t>
                </a:r>
                <a:r>
                  <a:rPr lang="zh-TW" altLang="zh-TW" sz="2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en-US" altLang="zh-TW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TW" altLang="zh-TW" sz="2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不論</a:t>
                </a:r>
                <a:r>
                  <a:rPr lang="zh-TW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使用哪種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TOR</a:t>
                </a:r>
                <a:r>
                  <a:rPr lang="zh-TW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的變化，所</a:t>
                </a:r>
                <a:r>
                  <a:rPr lang="zh-TW" altLang="zh-TW" sz="2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測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</a:t>
                </a:r>
                <a:r>
                  <a:rPr lang="zh-TW" altLang="zh-TW" sz="2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回應時間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為</a:t>
                </a:r>
                <a:r>
                  <a:rPr lang="en-US" altLang="zh-TW" sz="2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1.4s~6.7s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平均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3.5s</a:t>
                </a:r>
                <a:r>
                  <a:rPr lang="en-US" altLang="zh-TW" sz="2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zh-TW" altLang="zh-TW" sz="2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分析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TOR</a:t>
                </a:r>
                <a:r>
                  <a:rPr lang="zh-TW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條件對反應時間的影響，使用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ANOVA</a:t>
                </a:r>
                <a:r>
                  <a:rPr lang="zh-TW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重複</a:t>
                </a:r>
                <a:r>
                  <a:rPr lang="zh-TW" altLang="zh-TW" sz="2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測量</a:t>
                </a:r>
                <a:r>
                  <a:rPr lang="en-US" altLang="zh-TW" sz="2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F3=1.21; p=0.31; partial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altLang="zh-TW" sz="2400" i="1">
                            <a:latin typeface="Cambria Math"/>
                          </a:rPr>
                          <m:t>ἠ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=0.03)</a:t>
                </a:r>
                <a:r>
                  <a:rPr lang="zh-TW" altLang="zh-TW" sz="2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en-US" altLang="zh-TW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平均反應</a:t>
                </a:r>
                <a:r>
                  <a:rPr lang="zh-TW" altLang="en-US" sz="24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時間：</a:t>
                </a:r>
                <a:endParaRPr lang="en-US" altLang="zh-TW" sz="24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7517432"/>
              </a:xfrm>
              <a:blipFill rotWithShape="1">
                <a:blip r:embed="rId4" cstate="print"/>
                <a:stretch>
                  <a:fillRect l="-963" r="-4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4256-061E-409D-BA95-C86840579AF8}" type="slidenum">
              <a:rPr lang="fr-FR" altLang="zh-TW" smtClean="0"/>
              <a:pPr/>
              <a:t>11</a:t>
            </a:fld>
            <a:endParaRPr lang="fr-FR" altLang="zh-TW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231" t="53646" r="14471" b="29948"/>
          <a:stretch/>
        </p:blipFill>
        <p:spPr bwMode="auto">
          <a:xfrm>
            <a:off x="209724" y="5125220"/>
            <a:ext cx="8824416" cy="173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9477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altLang="zh-TW" dirty="0">
                <a:solidFill>
                  <a:srgbClr val="404040"/>
                </a:solidFill>
              </a:rPr>
              <a:t>Results</a:t>
            </a:r>
            <a:endParaRPr lang="fr-FR" altLang="zh-TW" dirty="0" smtClean="0">
              <a:solidFill>
                <a:srgbClr val="40404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517432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駕駛視頻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中顯示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願意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時間來完成測驗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，平時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把手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機放在乘客座位上或是在儀表板存放，然後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不忙碌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情況下接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從過去調查中，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70%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受訪者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接受接管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時，感到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舒適且不過度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在經歷測驗場景後，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68%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受測者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秒的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緩衝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只有一人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接受比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秒更短的時間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30%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的人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認為要有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更長的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緩衝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時間。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4256-061E-409D-BA95-C86840579AF8}" type="slidenum">
              <a:rPr lang="fr-FR" altLang="zh-TW" smtClean="0"/>
              <a:pPr/>
              <a:t>12</a:t>
            </a:fld>
            <a:endParaRPr lang="fr-FR" altLang="zh-TW"/>
          </a:p>
        </p:txBody>
      </p:sp>
    </p:spTree>
    <p:extLst>
      <p:ext uri="{BB962C8B-B14F-4D97-AF65-F5344CB8AC3E}">
        <p14:creationId xmlns="" xmlns:p14="http://schemas.microsoft.com/office/powerpoint/2010/main" val="4038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altLang="zh-TW" dirty="0">
                <a:solidFill>
                  <a:srgbClr val="404040"/>
                </a:solidFill>
              </a:rPr>
              <a:t>Results</a:t>
            </a:r>
            <a:endParaRPr lang="fr-FR" altLang="zh-TW" dirty="0" smtClean="0">
              <a:solidFill>
                <a:srgbClr val="40404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517432"/>
          </a:xfrm>
        </p:spPr>
        <p:txBody>
          <a:bodyPr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儀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錶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板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TOR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聲音警告被四十位中的三十九位駕駛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所接受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。有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83%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的駕駛注意到手機的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整合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卻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只有一半的用戶注意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到煞車衝擊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的提示。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TOR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呈現在手機上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78%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參與者對於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感知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安全性，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認為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自動駕駛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模式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舒適，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只有一半的駕駛在真實汽車中會使用這樣的系統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>
              <a:buNone/>
            </a:pPr>
            <a:endParaRPr lang="zh-TW" altLang="zh-TW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4256-061E-409D-BA95-C86840579AF8}" type="slidenum">
              <a:rPr lang="fr-FR" altLang="zh-TW" smtClean="0"/>
              <a:pPr/>
              <a:t>13</a:t>
            </a:fld>
            <a:endParaRPr lang="fr-FR" altLang="zh-TW"/>
          </a:p>
        </p:txBody>
      </p:sp>
    </p:spTree>
    <p:extLst>
      <p:ext uri="{BB962C8B-B14F-4D97-AF65-F5344CB8AC3E}">
        <p14:creationId xmlns="" xmlns:p14="http://schemas.microsoft.com/office/powerpoint/2010/main" val="397396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Conclusion</a:t>
            </a:r>
            <a:endParaRPr lang="fr-FR" altLang="zh-TW" dirty="0" smtClean="0">
              <a:solidFill>
                <a:srgbClr val="40404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4256-061E-409D-BA95-C86840579AF8}" type="slidenum">
              <a:rPr lang="fr-FR" altLang="zh-TW" smtClean="0"/>
              <a:pPr/>
              <a:t>14</a:t>
            </a:fld>
            <a:endParaRPr lang="fr-FR" altLang="zh-TW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483975" y="1484784"/>
            <a:ext cx="8229600" cy="751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駕駛模擬研究顯示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緩衝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似乎足夠讓駕駛舒適的去接管駕駛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任務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駕駛而言有足夠的時間做出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反應，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甚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直接接管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，如果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受測者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知道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有足夠的時間來接管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且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接管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時沒有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繁忙的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任務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感受到壓力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即使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分心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也能夠有足夠的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接管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599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altLang="zh-TW" dirty="0" smtClean="0">
              <a:solidFill>
                <a:srgbClr val="40404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endParaRPr lang="en-US" altLang="zh-TW" sz="5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 algn="ctr">
              <a:buNone/>
            </a:pPr>
            <a:r>
              <a:rPr lang="en-US" altLang="zh-TW" sz="5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End</a:t>
            </a:r>
            <a:endParaRPr lang="zh-TW" altLang="zh-TW" sz="5400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zh-TW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4256-061E-409D-BA95-C86840579AF8}" type="slidenum">
              <a:rPr lang="fr-FR" altLang="zh-TW" smtClean="0"/>
              <a:pPr/>
              <a:t>15</a:t>
            </a:fld>
            <a:endParaRPr lang="fr-FR" altLang="zh-TW"/>
          </a:p>
        </p:txBody>
      </p:sp>
    </p:spTree>
    <p:extLst>
      <p:ext uri="{BB962C8B-B14F-4D97-AF65-F5344CB8AC3E}">
        <p14:creationId xmlns="" xmlns:p14="http://schemas.microsoft.com/office/powerpoint/2010/main" val="28369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TW" dirty="0" smtClean="0">
                <a:solidFill>
                  <a:srgbClr val="404040"/>
                </a:solidFill>
              </a:rPr>
              <a:t>Introduction</a:t>
            </a:r>
            <a:endParaRPr lang="fr-FR" altLang="zh-TW" dirty="0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1975"/>
            <a:ext cx="8507288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研究發現，對於極度分心的駕駛來說，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8.8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秒似乎是足夠的緩衝時間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 err="1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Petermann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et al., 2013)</a:t>
            </a:r>
          </a:p>
          <a:p>
            <a:pPr>
              <a:lnSpc>
                <a:spcPct val="200000"/>
              </a:lnSpc>
            </a:pP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進行自動化駕駛時，駕駛可能將注意力轉移到非駕駛相關任務，在這個狀況下，駕駛可能會無視自動化系統，當駕駛接管自動化時，必須做出加速或是煞車的反應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(Inland Transport </a:t>
            </a:r>
            <a:r>
              <a:rPr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Committee,2015)</a:t>
            </a:r>
          </a:p>
          <a:p>
            <a:pPr>
              <a:lnSpc>
                <a:spcPct val="200000"/>
              </a:lnSpc>
            </a:pPr>
            <a:endParaRPr lang="en-US" altLang="zh-TW" sz="24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fr-FR" altLang="zh-TW" sz="24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4256-061E-409D-BA95-C86840579AF8}" type="slidenum">
              <a:rPr lang="fr-FR" altLang="zh-TW" smtClean="0"/>
              <a:pPr/>
              <a:t>2</a:t>
            </a:fld>
            <a:endParaRPr lang="fr-FR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TW" dirty="0" smtClean="0">
                <a:solidFill>
                  <a:srgbClr val="404040"/>
                </a:solidFill>
              </a:rPr>
              <a:t>Research Question</a:t>
            </a:r>
            <a:endParaRPr lang="fr-FR" altLang="zh-TW" dirty="0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1975"/>
            <a:ext cx="8229600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Fraunhofer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IAO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在駕駛輔助系統和駕駛模擬研究方面有豐富的經驗，基於此原因，將進行兩個問題的研究：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秒的緩衝時間，是否足夠讓駕駛接管？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TOR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策略的設計如何影響接管？</a:t>
            </a:r>
            <a:endParaRPr lang="fr-FR" altLang="zh-TW" sz="24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4256-061E-409D-BA95-C86840579AF8}" type="slidenum">
              <a:rPr lang="fr-FR" altLang="zh-TW" smtClean="0"/>
              <a:pPr/>
              <a:t>3</a:t>
            </a:fld>
            <a:endParaRPr lang="fr-FR" altLang="zh-TW"/>
          </a:p>
        </p:txBody>
      </p:sp>
    </p:spTree>
    <p:extLst>
      <p:ext uri="{BB962C8B-B14F-4D97-AF65-F5344CB8AC3E}">
        <p14:creationId xmlns="" xmlns:p14="http://schemas.microsoft.com/office/powerpoint/2010/main" val="28671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1750" y="274638"/>
            <a:ext cx="6115050" cy="1143000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 smtClean="0">
                <a:solidFill>
                  <a:srgbClr val="404040"/>
                </a:solidFill>
              </a:rPr>
              <a:t>Method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1750" y="1600200"/>
            <a:ext cx="6115050" cy="4525963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必須執行自動駕駛場景中的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次要任務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非駕駛相關任務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管請求送出後，系統繼續自動駕駛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秒，直到達到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系統邊界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為止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道路上標記有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施工現場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的狀況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改變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並測試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TOR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的四種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情況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4256-061E-409D-BA95-C86840579AF8}" type="slidenum">
              <a:rPr lang="fr-FR" altLang="zh-TW" smtClean="0"/>
              <a:pPr/>
              <a:t>4</a:t>
            </a:fld>
            <a:endParaRPr lang="fr-FR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1750" y="274638"/>
            <a:ext cx="6115050" cy="1143000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 smtClean="0">
                <a:solidFill>
                  <a:srgbClr val="404040"/>
                </a:solidFill>
              </a:rPr>
              <a:t>Method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67744" y="1097360"/>
            <a:ext cx="6696744" cy="5760640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受測者：</a:t>
            </a:r>
            <a:endParaRPr lang="en-US" altLang="zh-TW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40</a:t>
            </a:r>
            <a:r>
              <a:rPr lang="zh-TW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位駕駛</a:t>
            </a:r>
            <a:r>
              <a:rPr lang="zh-TW" altLang="en-US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23</a:t>
            </a:r>
            <a:r>
              <a:rPr lang="zh-TW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男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lang="zh-TW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女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altLang="zh-TW" sz="24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年齡</a:t>
            </a:r>
            <a:r>
              <a:rPr lang="zh-TW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19-53(Mean=26 years; SD=5.0 years)</a:t>
            </a:r>
            <a:r>
              <a:rPr lang="zh-TW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zh-TW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4256-061E-409D-BA95-C86840579AF8}" type="slidenum">
              <a:rPr lang="fr-FR" altLang="zh-TW" smtClean="0"/>
              <a:pPr/>
              <a:t>5</a:t>
            </a:fld>
            <a:endParaRPr lang="fr-FR" altLang="zh-TW"/>
          </a:p>
        </p:txBody>
      </p:sp>
    </p:spTree>
    <p:extLst>
      <p:ext uri="{BB962C8B-B14F-4D97-AF65-F5344CB8AC3E}">
        <p14:creationId xmlns="" xmlns:p14="http://schemas.microsoft.com/office/powerpoint/2010/main" val="362112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1750" y="274638"/>
            <a:ext cx="6115050" cy="1143000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 smtClean="0">
                <a:solidFill>
                  <a:srgbClr val="404040"/>
                </a:solidFill>
              </a:rPr>
              <a:t>Method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4032" y="1310299"/>
            <a:ext cx="6115050" cy="5143037"/>
          </a:xfrm>
        </p:spPr>
        <p:txBody>
          <a:bodyPr rtlCol="0">
            <a:normAutofit fontScale="850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模擬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器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TW" sz="24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Fraunhofer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IAO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三維虛擬實境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駕駛模擬器。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主投影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屏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幕覆蓋成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180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°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的視野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，之間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75°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，並額外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增加三個屏幕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，提供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後視鏡的影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象。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透過環繞的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聲音與動態系統來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增強真實性。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系統讓所有車輪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舉起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15cm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，用於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表示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煞車的衝擊晃動感。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儀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錶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板：數字儀表板、位於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中央的置物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艙。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駕駛參數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透過模擬軟體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SILAB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來記錄，且駕駛的移動透過儀表板上的照相機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記錄。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4256-061E-409D-BA95-C86840579AF8}" type="slidenum">
              <a:rPr lang="fr-FR" altLang="zh-TW" smtClean="0"/>
              <a:pPr/>
              <a:t>6</a:t>
            </a:fld>
            <a:endParaRPr lang="fr-FR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593" r="50000"/>
          <a:stretch/>
        </p:blipFill>
        <p:spPr bwMode="auto">
          <a:xfrm>
            <a:off x="449312" y="1578496"/>
            <a:ext cx="8219316" cy="447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9575"/>
          <a:stretch/>
        </p:blipFill>
        <p:spPr bwMode="auto">
          <a:xfrm>
            <a:off x="249188" y="1988840"/>
            <a:ext cx="8115510" cy="427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9081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1750" y="274638"/>
            <a:ext cx="6115050" cy="1143000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 smtClean="0">
                <a:solidFill>
                  <a:srgbClr val="404040"/>
                </a:solidFill>
              </a:rPr>
              <a:t>Method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67744" y="1097360"/>
            <a:ext cx="6696744" cy="5760640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自動化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實施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在高速公路上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手動駕駛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一段路後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之後，激活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此時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能夠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感覺到自己操控輪胎轉向或移動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在人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機介面中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激活是會伴隨著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特徵的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聲音以及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視覺的警示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zh-TW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4256-061E-409D-BA95-C86840579AF8}" type="slidenum">
              <a:rPr lang="fr-FR" altLang="zh-TW" smtClean="0"/>
              <a:pPr/>
              <a:t>7</a:t>
            </a:fld>
            <a:endParaRPr lang="fr-FR" altLang="zh-TW"/>
          </a:p>
        </p:txBody>
      </p:sp>
    </p:spTree>
    <p:extLst>
      <p:ext uri="{BB962C8B-B14F-4D97-AF65-F5344CB8AC3E}">
        <p14:creationId xmlns="" xmlns:p14="http://schemas.microsoft.com/office/powerpoint/2010/main" val="12696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1750" y="274638"/>
            <a:ext cx="6115050" cy="1143000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 smtClean="0">
                <a:solidFill>
                  <a:srgbClr val="404040"/>
                </a:solidFill>
              </a:rPr>
              <a:t>Method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66256" y="1113776"/>
            <a:ext cx="6696744" cy="576064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自動化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時，對駕駛進行手機問題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遊戲，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幾分鐘後，系統啟動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TOR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並將控制權交給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接管的請求由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聽覺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警示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和儀表板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螢幕上的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警告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圖示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來提示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TOR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也會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在手機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或額外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煞車晃動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表示。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經過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部份的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場景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自動駕駛接著接管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TOR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，自動駕駛模式保持激活十秒直到系統邊界達到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在施工現場的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道路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標記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需要更換車道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該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歐洲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車道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高速公路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 km/h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為速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限。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在每一部分的最後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都會碰到相同的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施工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場景。</a:t>
            </a:r>
            <a:endParaRPr lang="zh-TW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4256-061E-409D-BA95-C86840579AF8}" type="slidenum">
              <a:rPr lang="fr-FR" altLang="zh-TW" smtClean="0"/>
              <a:pPr/>
              <a:t>8</a:t>
            </a:fld>
            <a:endParaRPr lang="fr-FR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124"/>
          <a:stretch/>
        </p:blipFill>
        <p:spPr bwMode="auto">
          <a:xfrm>
            <a:off x="-197257" y="4880193"/>
            <a:ext cx="2894737" cy="1950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54397" y="2996952"/>
            <a:ext cx="898960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943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1750" y="274638"/>
            <a:ext cx="6115050" cy="1143000"/>
          </a:xfrm>
        </p:spPr>
        <p:txBody>
          <a:bodyPr>
            <a:normAutofit/>
          </a:bodyPr>
          <a:lstStyle/>
          <a:p>
            <a:pPr algn="l"/>
            <a:r>
              <a:rPr lang="fr-FR" altLang="zh-TW" dirty="0" smtClean="0">
                <a:solidFill>
                  <a:srgbClr val="404040"/>
                </a:solidFill>
              </a:rPr>
              <a:t>Method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66256" y="1113776"/>
            <a:ext cx="6696744" cy="5760640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車輛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人機介面</a:t>
            </a:r>
          </a:p>
          <a:p>
            <a:pPr>
              <a:lnSpc>
                <a:spcPct val="150000"/>
              </a:lnSpc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儀錶板中央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顯示：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自動化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規模：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手動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駕駛、自動車距控制巡航系統、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高速公路駕駛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表示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自動化的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激活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程度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自動化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監控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車輛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現況的呈現。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訊息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領域：用於表示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TOR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的視覺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化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4256-061E-409D-BA95-C86840579AF8}" type="slidenum">
              <a:rPr lang="fr-FR" altLang="zh-TW" smtClean="0"/>
              <a:pPr/>
              <a:t>9</a:t>
            </a:fld>
            <a:endParaRPr lang="fr-FR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26" r="4879"/>
          <a:stretch/>
        </p:blipFill>
        <p:spPr bwMode="auto">
          <a:xfrm>
            <a:off x="0" y="2902137"/>
            <a:ext cx="9144000" cy="137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0000" r="50000"/>
          <a:stretch/>
        </p:blipFill>
        <p:spPr bwMode="auto">
          <a:xfrm>
            <a:off x="-2340768" y="4053845"/>
            <a:ext cx="9890331" cy="280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699791" y="4053845"/>
            <a:ext cx="4849771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2139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2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122</Template>
  <TotalTime>2517</TotalTime>
  <Words>979</Words>
  <Application>Microsoft Office PowerPoint</Application>
  <PresentationFormat>如螢幕大小 (4:3)</PresentationFormat>
  <Paragraphs>99</Paragraphs>
  <Slides>15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122</vt:lpstr>
      <vt:lpstr>Take-Over Requests for automated driving</vt:lpstr>
      <vt:lpstr>Introduction</vt:lpstr>
      <vt:lpstr>Research Question</vt:lpstr>
      <vt:lpstr>Method</vt:lpstr>
      <vt:lpstr>Method</vt:lpstr>
      <vt:lpstr>Method</vt:lpstr>
      <vt:lpstr>Method</vt:lpstr>
      <vt:lpstr>Method</vt:lpstr>
      <vt:lpstr>Method</vt:lpstr>
      <vt:lpstr>Method</vt:lpstr>
      <vt:lpstr>Results</vt:lpstr>
      <vt:lpstr>Results</vt:lpstr>
      <vt:lpstr>Results</vt:lpstr>
      <vt:lpstr>Conclusion</vt:lpstr>
      <vt:lpstr>投影片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Ergonomic design of the vehicle motion in an automated driving car</dc:title>
  <dc:creator>user</dc:creator>
  <cp:lastModifiedBy>Winiori</cp:lastModifiedBy>
  <cp:revision>179</cp:revision>
  <dcterms:created xsi:type="dcterms:W3CDTF">2016-08-10T07:04:27Z</dcterms:created>
  <dcterms:modified xsi:type="dcterms:W3CDTF">2016-10-21T02:00:06Z</dcterms:modified>
</cp:coreProperties>
</file>